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07" r:id="rId3"/>
    <p:sldId id="308" r:id="rId4"/>
    <p:sldId id="306" r:id="rId5"/>
    <p:sldId id="257" r:id="rId6"/>
    <p:sldId id="258" r:id="rId7"/>
    <p:sldId id="259" r:id="rId8"/>
    <p:sldId id="260" r:id="rId9"/>
    <p:sldId id="261" r:id="rId10"/>
    <p:sldId id="262" r:id="rId11"/>
    <p:sldId id="263" r:id="rId12"/>
    <p:sldId id="264" r:id="rId13"/>
    <p:sldId id="265" r:id="rId14"/>
    <p:sldId id="266" r:id="rId15"/>
    <p:sldId id="309"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C6120CBA-BDD7-4A03-9754-980337A507E8}" type="datetimeFigureOut">
              <a:rPr lang="tr-TR" smtClean="0"/>
              <a:pPr/>
              <a:t>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70FCD1-60EE-4F88-B036-32816F936D0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6120CBA-BDD7-4A03-9754-980337A507E8}" type="datetimeFigureOut">
              <a:rPr lang="tr-TR" smtClean="0"/>
              <a:pPr/>
              <a:t>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70FCD1-60EE-4F88-B036-32816F936D0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6120CBA-BDD7-4A03-9754-980337A507E8}" type="datetimeFigureOut">
              <a:rPr lang="tr-TR" smtClean="0"/>
              <a:pPr/>
              <a:t>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70FCD1-60EE-4F88-B036-32816F936D0C}"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2 Altbilgi Yer Tutucusu"/>
          <p:cNvSpPr>
            <a:spLocks noGrp="1"/>
          </p:cNvSpPr>
          <p:nvPr>
            <p:ph type="ftr" sz="quarter" idx="10"/>
          </p:nvPr>
        </p:nvSpPr>
        <p:spPr/>
        <p:txBody>
          <a:bodyPr/>
          <a:lstStyle>
            <a:lvl1pPr>
              <a:defRPr/>
            </a:lvl1pPr>
          </a:lstStyle>
          <a:p>
            <a:pPr>
              <a:defRPr/>
            </a:pPr>
            <a:endParaRPr lang="tr-TR"/>
          </a:p>
        </p:txBody>
      </p:sp>
      <p:sp>
        <p:nvSpPr>
          <p:cNvPr id="7" name="13 Veri Yer Tutucusu"/>
          <p:cNvSpPr>
            <a:spLocks noGrp="1"/>
          </p:cNvSpPr>
          <p:nvPr>
            <p:ph type="dt" sz="half" idx="11"/>
          </p:nvPr>
        </p:nvSpPr>
        <p:spPr/>
        <p:txBody>
          <a:bodyPr/>
          <a:lstStyle>
            <a:lvl1pPr>
              <a:defRPr/>
            </a:lvl1pPr>
          </a:lstStyle>
          <a:p>
            <a:pPr>
              <a:defRPr/>
            </a:pPr>
            <a:endParaRPr lang="tr-TR"/>
          </a:p>
        </p:txBody>
      </p:sp>
      <p:sp>
        <p:nvSpPr>
          <p:cNvPr id="8" name="22 Slayt Numarası Yer Tutucusu"/>
          <p:cNvSpPr>
            <a:spLocks noGrp="1"/>
          </p:cNvSpPr>
          <p:nvPr>
            <p:ph type="sldNum" sz="quarter" idx="12"/>
          </p:nvPr>
        </p:nvSpPr>
        <p:spPr/>
        <p:txBody>
          <a:bodyPr/>
          <a:lstStyle>
            <a:lvl1pPr>
              <a:defRPr/>
            </a:lvl1pPr>
          </a:lstStyle>
          <a:p>
            <a:pPr>
              <a:defRPr/>
            </a:pPr>
            <a:fld id="{AC05758E-9D46-43C2-AFEC-893D42C98EDE}"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2 Altbilgi Yer Tutucusu"/>
          <p:cNvSpPr>
            <a:spLocks noGrp="1"/>
          </p:cNvSpPr>
          <p:nvPr>
            <p:ph type="ftr" sz="quarter" idx="10"/>
          </p:nvPr>
        </p:nvSpPr>
        <p:spPr/>
        <p:txBody>
          <a:bodyPr/>
          <a:lstStyle>
            <a:lvl1pPr>
              <a:defRPr/>
            </a:lvl1pPr>
          </a:lstStyle>
          <a:p>
            <a:pPr>
              <a:defRPr/>
            </a:pPr>
            <a:endParaRPr lang="tr-TR"/>
          </a:p>
        </p:txBody>
      </p:sp>
      <p:sp>
        <p:nvSpPr>
          <p:cNvPr id="6" name="13 Veri Yer Tutucusu"/>
          <p:cNvSpPr>
            <a:spLocks noGrp="1"/>
          </p:cNvSpPr>
          <p:nvPr>
            <p:ph type="dt" sz="half"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B2BCF9F2-C80C-486D-9946-1CCB5CE8740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6120CBA-BDD7-4A03-9754-980337A507E8}" type="datetimeFigureOut">
              <a:rPr lang="tr-TR" smtClean="0"/>
              <a:pPr/>
              <a:t>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70FCD1-60EE-4F88-B036-32816F936D0C}" type="slidenum">
              <a:rPr lang="tr-TR" smtClean="0"/>
              <a:pPr/>
              <a:t>‹#›</a:t>
            </a:fld>
            <a:endParaRPr lang="tr-TR"/>
          </a:p>
        </p:txBody>
      </p:sp>
      <p:sp>
        <p:nvSpPr>
          <p:cNvPr id="7" name="Title 6"/>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120CBA-BDD7-4A03-9754-980337A507E8}" type="datetimeFigureOut">
              <a:rPr lang="tr-TR" smtClean="0"/>
              <a:pPr/>
              <a:t>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70FCD1-60EE-4F88-B036-32816F936D0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C6120CBA-BDD7-4A03-9754-980337A507E8}" type="datetimeFigureOut">
              <a:rPr lang="tr-TR" smtClean="0"/>
              <a:pPr/>
              <a:t>2.05.2019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70FCD1-60EE-4F88-B036-32816F936D0C}"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6120CBA-BDD7-4A03-9754-980337A507E8}" type="datetimeFigureOut">
              <a:rPr lang="tr-TR" smtClean="0"/>
              <a:pPr/>
              <a:t>2.05.2019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370FCD1-60EE-4F88-B036-32816F936D0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C6120CBA-BDD7-4A03-9754-980337A507E8}" type="datetimeFigureOut">
              <a:rPr lang="tr-TR" smtClean="0"/>
              <a:pPr/>
              <a:t>2.05.2019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370FCD1-60EE-4F88-B036-32816F936D0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6120CBA-BDD7-4A03-9754-980337A507E8}" type="datetimeFigureOut">
              <a:rPr lang="tr-TR" smtClean="0"/>
              <a:pPr/>
              <a:t>2.05.2019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370FCD1-60EE-4F88-B036-32816F936D0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6120CBA-BDD7-4A03-9754-980337A507E8}" type="datetimeFigureOut">
              <a:rPr lang="tr-TR" smtClean="0"/>
              <a:pPr/>
              <a:t>2.05.2019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70FCD1-60EE-4F88-B036-32816F936D0C}"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6120CBA-BDD7-4A03-9754-980337A507E8}" type="datetimeFigureOut">
              <a:rPr lang="tr-TR" smtClean="0"/>
              <a:pPr/>
              <a:t>2.05.2019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70FCD1-60EE-4F88-B036-32816F936D0C}"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6120CBA-BDD7-4A03-9754-980337A507E8}" type="datetimeFigureOut">
              <a:rPr lang="tr-TR" smtClean="0"/>
              <a:pPr/>
              <a:t>2.05.2019</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370FCD1-60EE-4F88-B036-32816F936D0C}"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wmf"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wmf"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764704"/>
            <a:ext cx="7772400" cy="2232248"/>
          </a:xfrm>
        </p:spPr>
        <p:txBody>
          <a:bodyPr/>
          <a:lstStyle/>
          <a:p>
            <a:r>
              <a:rPr lang="tr-TR" b="1" dirty="0"/>
              <a:t>OLUMLU DAVRANIŞLARI ARTTIRMA YÖNTEMLERİ</a:t>
            </a:r>
          </a:p>
        </p:txBody>
      </p:sp>
      <p:pic>
        <p:nvPicPr>
          <p:cNvPr id="3" name="Picture 2" descr="C:\Users\Mert\Desktop\aile-egitimi.jpg"/>
          <p:cNvPicPr>
            <a:picLocks noChangeAspect="1" noChangeArrowheads="1"/>
          </p:cNvPicPr>
          <p:nvPr/>
        </p:nvPicPr>
        <p:blipFill>
          <a:blip r:embed="rId2" cstate="print"/>
          <a:srcRect/>
          <a:stretch>
            <a:fillRect/>
          </a:stretch>
        </p:blipFill>
        <p:spPr bwMode="auto">
          <a:xfrm>
            <a:off x="179512" y="3068960"/>
            <a:ext cx="8784976" cy="350112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Sizi sevdiğini önem verdiğini gösterdi.</a:t>
            </a:r>
          </a:p>
          <a:p>
            <a:r>
              <a:rPr lang="tr-TR" dirty="0"/>
              <a:t>Sizi takdir etti.</a:t>
            </a:r>
          </a:p>
          <a:p>
            <a:r>
              <a:rPr lang="tr-TR" dirty="0"/>
              <a:t>Size hoşgörü ile yaklaştı.</a:t>
            </a:r>
          </a:p>
          <a:p>
            <a:r>
              <a:rPr lang="tr-TR" dirty="0"/>
              <a:t>Size sorumluluk vererek yeteneklerinizin olduğunu kabuletti.</a:t>
            </a:r>
          </a:p>
          <a:p>
            <a:r>
              <a:rPr lang="tr-TR" dirty="0"/>
              <a:t>Sizin kendinize özgü özellikleri olan, farklı bir kişi olduğunuzu farketti.</a:t>
            </a:r>
          </a:p>
          <a:p>
            <a:r>
              <a:rPr lang="tr-TR" dirty="0"/>
              <a:t>Sizinle birşeyler paylaştı.</a:t>
            </a:r>
          </a:p>
          <a:p>
            <a:pPr>
              <a:buNone/>
            </a:pP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Konuştuğumuz örneklerde olduğu gibi küçükken size önem verildiğinde, yaptıklarınız takdir edildiğinde, sevgi gördüğünüzde mutlu olmuşsunuz ve beğenilen davranışı tekrar etmişsiniz; hatta güzel bir anı olarak bugün bile hatırlıyorsunuz. Siz nasıl anne babanızın davranışlarından etkilendiyseniz, çocuklarınız da sizin davranışlarınızdan etkilenecektir.</a:t>
            </a:r>
          </a:p>
        </p:txBody>
      </p:sp>
      <p:pic>
        <p:nvPicPr>
          <p:cNvPr id="4" name="Picture 3" descr="C:\Users\Mert\Desktop\14043946510.09329900.jpg"/>
          <p:cNvPicPr>
            <a:picLocks noChangeAspect="1" noChangeArrowheads="1"/>
          </p:cNvPicPr>
          <p:nvPr/>
        </p:nvPicPr>
        <p:blipFill>
          <a:blip r:embed="rId2" cstate="print"/>
          <a:srcRect/>
          <a:stretch>
            <a:fillRect/>
          </a:stretch>
        </p:blipFill>
        <p:spPr bwMode="auto">
          <a:xfrm>
            <a:off x="4716016" y="188640"/>
            <a:ext cx="4248472" cy="234042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Çocukları </a:t>
            </a:r>
            <a:r>
              <a:rPr lang="tr-TR" b="1" dirty="0"/>
              <a:t>birey olarak kabul etmek</a:t>
            </a:r>
            <a:r>
              <a:rPr lang="tr-TR" dirty="0"/>
              <a:t>, onların fikirlerine önem vermek , onların da fikrini almak önemlidir. Tabii herzaman çocuğun fikirlerini kabul edemeyebilirsiniz ama en azından </a:t>
            </a:r>
            <a:r>
              <a:rPr lang="tr-TR" b="1" dirty="0"/>
              <a:t>neden kabul etmediğinizi </a:t>
            </a:r>
            <a:r>
              <a:rPr lang="tr-TR" dirty="0"/>
              <a:t>ona anlatabilirsiniz.</a:t>
            </a:r>
          </a:p>
          <a:p>
            <a:endParaRPr lang="tr-TR" dirty="0"/>
          </a:p>
        </p:txBody>
      </p:sp>
      <p:sp>
        <p:nvSpPr>
          <p:cNvPr id="2" name="1 Başlık"/>
          <p:cNvSpPr>
            <a:spLocks noGrp="1"/>
          </p:cNvSpPr>
          <p:nvPr>
            <p:ph type="title"/>
          </p:nvPr>
        </p:nvSpPr>
        <p:spPr>
          <a:xfrm>
            <a:off x="457200" y="274638"/>
            <a:ext cx="8229600" cy="1498178"/>
          </a:xfrm>
        </p:spPr>
        <p:txBody>
          <a:bodyPr>
            <a:normAutofit fontScale="90000"/>
          </a:bodyPr>
          <a:lstStyle/>
          <a:p>
            <a:r>
              <a:rPr lang="tr-TR" b="1" dirty="0"/>
              <a:t>Peki Çocuk Yetiştirirken Nelere Dikkat Etmeliyiz?</a:t>
            </a:r>
            <a:br>
              <a:rPr lang="tr-TR" b="1" dirty="0"/>
            </a:br>
            <a:endParaRPr lang="tr-TR" b="1" dirty="0"/>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365104"/>
            <a:ext cx="5832648" cy="22768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Çocuğa sevildiğini hissettirmek, onunla sıcak bir ilişki kurmak, sohbet etmek, beraber gülebilmekte önemlidir.</a:t>
            </a:r>
          </a:p>
          <a:p>
            <a:r>
              <a:rPr lang="tr-TR" dirty="0"/>
              <a:t>İhtiyacı olduğunda yanında olacağınızı hissetirmeniz, size güven duymasını sağlamanız ve hata yapsa da onu sevmekten vazgeçmeyeceğinizi göstermeniz gereklidir.</a:t>
            </a:r>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60649"/>
            <a:ext cx="7416824" cy="24482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Sürekli olarak çocuğun yapamadıklarına veya olumsuz davranışlarına değil de yapabildiklerine, </a:t>
            </a:r>
            <a:r>
              <a:rPr lang="tr-TR" b="1" dirty="0"/>
              <a:t>olumlu davranışlarına dikkat etmek  </a:t>
            </a:r>
            <a:r>
              <a:rPr lang="tr-TR" dirty="0"/>
              <a:t>çocuğun kendini geliştirebilmesine destek olur.</a:t>
            </a:r>
          </a:p>
          <a:p>
            <a:r>
              <a:rPr lang="tr-TR" dirty="0"/>
              <a:t>Bütün bu söylediklerimiz Demokratik Aile tutumunun özellikleridir.</a:t>
            </a:r>
          </a:p>
        </p:txBody>
      </p:sp>
      <p:pic>
        <p:nvPicPr>
          <p:cNvPr id="4" name="Picture 2" descr="C:\Users\Mert\Desktop\99-427535634801215534277383.jpg"/>
          <p:cNvPicPr>
            <a:picLocks noChangeAspect="1" noChangeArrowheads="1"/>
          </p:cNvPicPr>
          <p:nvPr/>
        </p:nvPicPr>
        <p:blipFill>
          <a:blip r:embed="rId2" cstate="print"/>
          <a:srcRect/>
          <a:stretch>
            <a:fillRect/>
          </a:stretch>
        </p:blipFill>
        <p:spPr bwMode="auto">
          <a:xfrm>
            <a:off x="2987824" y="4725144"/>
            <a:ext cx="4896544" cy="171095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88640"/>
            <a:ext cx="8964488" cy="1556792"/>
          </a:xfrm>
        </p:spPr>
        <p:txBody>
          <a:bodyPr/>
          <a:lstStyle/>
          <a:p>
            <a:pPr marL="484632" fontAlgn="auto">
              <a:spcAft>
                <a:spcPts val="0"/>
              </a:spcAft>
              <a:defRPr/>
            </a:pPr>
            <a:r>
              <a:rPr lang="tr-TR" sz="3200" b="1" dirty="0">
                <a:solidFill>
                  <a:schemeClr val="bg1"/>
                </a:solidFill>
                <a:effectLst/>
              </a:rPr>
              <a:t>Çocuklar kendi yapabileceklerinin (başkalarının değil) en iyisini yapıyorlarsa bu yeterlidir.</a:t>
            </a:r>
          </a:p>
        </p:txBody>
      </p:sp>
      <p:sp>
        <p:nvSpPr>
          <p:cNvPr id="34819" name="Rectangle 3"/>
          <p:cNvSpPr>
            <a:spLocks noGrp="1" noChangeArrowheads="1"/>
          </p:cNvSpPr>
          <p:nvPr>
            <p:ph type="body" sz="half" idx="1"/>
          </p:nvPr>
        </p:nvSpPr>
        <p:spPr>
          <a:xfrm>
            <a:off x="395288" y="1860550"/>
            <a:ext cx="4114800" cy="4997450"/>
          </a:xfrm>
        </p:spPr>
        <p:txBody>
          <a:bodyPr/>
          <a:lstStyle/>
          <a:p>
            <a:r>
              <a:rPr lang="tr-TR" b="1">
                <a:latin typeface="Comic Sans MS" pitchFamily="66" charset="0"/>
              </a:rPr>
              <a:t>Çocuk çaba gösteriyorsa, başarısız olsa bile onu ödüllendirmeyi tercih edin. Yani onların gösterdikleri mücadeleyi ödüllendirin. </a:t>
            </a:r>
          </a:p>
          <a:p>
            <a:pPr>
              <a:buFontTx/>
              <a:buNone/>
            </a:pPr>
            <a:endParaRPr lang="tr-TR"/>
          </a:p>
        </p:txBody>
      </p:sp>
      <p:pic>
        <p:nvPicPr>
          <p:cNvPr id="34820" name="Picture 5" descr="MCj02974250000[1]"/>
          <p:cNvPicPr>
            <a:picLocks noGrp="1" noChangeAspect="1" noChangeArrowheads="1"/>
          </p:cNvPicPr>
          <p:nvPr>
            <p:ph sz="half" idx="2"/>
          </p:nvPr>
        </p:nvPicPr>
        <p:blipFill>
          <a:blip r:embed="rId2" cstate="print"/>
          <a:srcRect/>
          <a:stretch>
            <a:fillRect/>
          </a:stretch>
        </p:blipFill>
        <p:spPr>
          <a:xfrm>
            <a:off x="7235825" y="1557338"/>
            <a:ext cx="1155700" cy="1827212"/>
          </a:xfrm>
        </p:spPr>
      </p:pic>
      <p:pic>
        <p:nvPicPr>
          <p:cNvPr id="34821" name="Resim 1"/>
          <p:cNvPicPr>
            <a:picLocks noChangeAspect="1"/>
          </p:cNvPicPr>
          <p:nvPr/>
        </p:nvPicPr>
        <p:blipFill>
          <a:blip r:embed="rId3" cstate="print"/>
          <a:srcRect/>
          <a:stretch>
            <a:fillRect/>
          </a:stretch>
        </p:blipFill>
        <p:spPr bwMode="auto">
          <a:xfrm>
            <a:off x="4787900" y="3500438"/>
            <a:ext cx="2520950" cy="32559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Bugün sizlerle demokratik tutumun özelliklerini taşıyan anne babaların çocuklarında </a:t>
            </a:r>
            <a:r>
              <a:rPr lang="tr-TR" b="1" dirty="0"/>
              <a:t>olumlu davranış geliştirmek için </a:t>
            </a:r>
            <a:r>
              <a:rPr lang="tr-TR" dirty="0"/>
              <a:t>uygulayabileceği yöntemler üzerinde konuşacağız.</a:t>
            </a:r>
          </a:p>
          <a:p>
            <a:r>
              <a:rPr lang="tr-TR" dirty="0"/>
              <a:t>Çocuğun olumlu davranışlarını geliştirmesi için olumsuz davranışın gerçekleşmesini beklemek gerekmez. Olumsuz davranışlar olmadan da yapabileceğiniz şeyler vardır.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a:t>İlk yöntemimiz örnek olmak</a:t>
            </a:r>
          </a:p>
          <a:p>
            <a:r>
              <a:rPr lang="tr-TR" dirty="0"/>
              <a:t>Sizler biliyorsunuz ki, çocuklar çok iyi gözlem yapar. En iyi gözlemledikleri ve örnek aldıkları kişilerse anne babalarıdır.Sizin davranışlarınıza benzer davranışlarda bulunduklarını çok sık görmüşsünüzdür.</a:t>
            </a:r>
          </a:p>
          <a:p>
            <a:r>
              <a:rPr lang="tr-TR" dirty="0"/>
              <a:t>Örneğin, evde anne baba eşyalarını gelir gelmez dolaba asarak iyi örnek olurlarsa , çocuklarda eşyalarını dolaba koymayı öğrenirler. Kilit cümle. Sürekli olacağız, tutarlı olacağız, model olacağız.</a:t>
            </a:r>
          </a:p>
        </p:txBody>
      </p:sp>
      <p:sp>
        <p:nvSpPr>
          <p:cNvPr id="2" name="1 Başlık"/>
          <p:cNvSpPr>
            <a:spLocks noGrp="1"/>
          </p:cNvSpPr>
          <p:nvPr>
            <p:ph type="title"/>
          </p:nvPr>
        </p:nvSpPr>
        <p:spPr/>
        <p:txBody>
          <a:bodyPr/>
          <a:lstStyle/>
          <a:p>
            <a:r>
              <a:rPr lang="tr-TR" dirty="0"/>
              <a:t>ÖRNEK OLMAK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Bir başka örnek babayı evde yemek yaparken gözlemleyen bir oğlan çocuğu, babasını örnek alıp yemek hazırlığı ve sofra hazırlamada anne babasına yardım edebilir. ÖRNEK OLMAK olumlu davranış kazandırmada kullanılacak yöntemlerden biridir.</a:t>
            </a:r>
          </a:p>
        </p:txBody>
      </p:sp>
      <p:sp>
        <p:nvSpPr>
          <p:cNvPr id="2" name="1 Başlık"/>
          <p:cNvSpPr>
            <a:spLocks noGrp="1"/>
          </p:cNvSpPr>
          <p:nvPr>
            <p:ph type="title"/>
          </p:nvPr>
        </p:nvSpPr>
        <p:spPr/>
        <p:txBody>
          <a:bodyPr/>
          <a:lstStyle/>
          <a:p>
            <a:endParaRPr lang="tr-TR" dirty="0"/>
          </a:p>
        </p:txBody>
      </p:sp>
      <p:pic>
        <p:nvPicPr>
          <p:cNvPr id="4" name="Resim 3"/>
          <p:cNvPicPr>
            <a:picLocks noChangeAspect="1"/>
          </p:cNvPicPr>
          <p:nvPr/>
        </p:nvPicPr>
        <p:blipFill>
          <a:blip r:embed="rId2" cstate="print"/>
          <a:srcRect/>
          <a:stretch>
            <a:fillRect/>
          </a:stretch>
        </p:blipFill>
        <p:spPr bwMode="auto">
          <a:xfrm>
            <a:off x="179512" y="260648"/>
            <a:ext cx="8712968" cy="2463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Peki sizler çocuğunuzda görmek istediğiz davranışlar konusunda nasıl örnek olabilirsiniz?</a:t>
            </a:r>
          </a:p>
          <a:p>
            <a:r>
              <a:rPr lang="tr-TR" dirty="0"/>
              <a:t>Anne çocuğunun yemek seçmesini istemiyorsa kendi de seçmemelidir.</a:t>
            </a:r>
          </a:p>
          <a:p>
            <a:r>
              <a:rPr lang="tr-TR" dirty="0"/>
              <a:t>Çocuğunun az tv. Seyredip kitap okumasını isteyen baba kendiside kitap okumalıdır.</a:t>
            </a:r>
          </a:p>
          <a:p>
            <a:pPr>
              <a:buNone/>
            </a:pPr>
            <a:endParaRPr lang="tr-TR" dirty="0"/>
          </a:p>
        </p:txBody>
      </p:sp>
      <p:pic>
        <p:nvPicPr>
          <p:cNvPr id="4" name="Resim 2"/>
          <p:cNvPicPr>
            <a:picLocks noChangeAspect="1"/>
          </p:cNvPicPr>
          <p:nvPr/>
        </p:nvPicPr>
        <p:blipFill>
          <a:blip r:embed="rId2" cstate="print"/>
          <a:srcRect/>
          <a:stretch>
            <a:fillRect/>
          </a:stretch>
        </p:blipFill>
        <p:spPr bwMode="auto">
          <a:xfrm>
            <a:off x="179512" y="188639"/>
            <a:ext cx="8784976" cy="259228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marL="484632" fontAlgn="auto">
              <a:spcAft>
                <a:spcPts val="0"/>
              </a:spcAft>
              <a:defRPr/>
            </a:pPr>
            <a:r>
              <a:rPr lang="tr-TR" sz="4000" b="1" dirty="0">
                <a:solidFill>
                  <a:schemeClr val="accent1">
                    <a:tint val="83000"/>
                    <a:satMod val="150000"/>
                  </a:schemeClr>
                </a:solidFill>
                <a:latin typeface="Comic Sans MS" pitchFamily="66" charset="0"/>
              </a:rPr>
              <a:t>Çocuğunuzun ilk ve en önemli öğretmeni kim? </a:t>
            </a:r>
          </a:p>
        </p:txBody>
      </p:sp>
      <p:sp>
        <p:nvSpPr>
          <p:cNvPr id="11267" name="Rectangle 3"/>
          <p:cNvSpPr>
            <a:spLocks noGrp="1" noChangeArrowheads="1"/>
          </p:cNvSpPr>
          <p:nvPr>
            <p:ph type="body" sz="half" idx="1"/>
          </p:nvPr>
        </p:nvSpPr>
        <p:spPr>
          <a:xfrm>
            <a:off x="0" y="5300663"/>
            <a:ext cx="9144000" cy="1184275"/>
          </a:xfrm>
          <a:solidFill>
            <a:schemeClr val="bg2"/>
          </a:solidFill>
          <a:ln w="41275">
            <a:solidFill>
              <a:schemeClr val="bg1"/>
            </a:solidFill>
          </a:ln>
        </p:spPr>
        <p:txBody>
          <a:bodyPr>
            <a:normAutofit/>
          </a:bodyPr>
          <a:lstStyle/>
          <a:p>
            <a:pPr algn="ctr" fontAlgn="auto">
              <a:spcBef>
                <a:spcPts val="0"/>
              </a:spcBef>
              <a:spcAft>
                <a:spcPts val="0"/>
              </a:spcAft>
              <a:buFontTx/>
              <a:buNone/>
              <a:defRPr/>
            </a:pPr>
            <a:r>
              <a:rPr lang="tr-TR" b="1">
                <a:solidFill>
                  <a:schemeClr val="bg1"/>
                </a:solidFill>
              </a:rPr>
              <a:t>Unutmayınız ki çocuğunuzun ilk ve en önemli </a:t>
            </a:r>
          </a:p>
          <a:p>
            <a:pPr algn="ctr" fontAlgn="auto">
              <a:spcBef>
                <a:spcPts val="0"/>
              </a:spcBef>
              <a:spcAft>
                <a:spcPts val="0"/>
              </a:spcAft>
              <a:buFontTx/>
              <a:buNone/>
              <a:defRPr/>
            </a:pPr>
            <a:r>
              <a:rPr lang="tr-TR" b="1">
                <a:solidFill>
                  <a:schemeClr val="bg1"/>
                </a:solidFill>
              </a:rPr>
              <a:t>öğretmeni sizsiniz. </a:t>
            </a:r>
          </a:p>
        </p:txBody>
      </p:sp>
      <p:pic>
        <p:nvPicPr>
          <p:cNvPr id="13316" name="Resim 2"/>
          <p:cNvPicPr>
            <a:picLocks noChangeAspect="1"/>
          </p:cNvPicPr>
          <p:nvPr/>
        </p:nvPicPr>
        <p:blipFill>
          <a:blip r:embed="rId2" cstate="print"/>
          <a:srcRect/>
          <a:stretch>
            <a:fillRect/>
          </a:stretch>
        </p:blipFill>
        <p:spPr bwMode="auto">
          <a:xfrm>
            <a:off x="1258888" y="1484313"/>
            <a:ext cx="6553200" cy="36925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BURADA ÇOCUK  GÖRÜR ÇOCUK YAPAR VİDEO GÖSTERİMİ YAPTIRILABİLİR. https://youtu.be/tIbTAq3hH6U</a:t>
            </a:r>
          </a:p>
          <a:p>
            <a:endParaRPr lang="tr-TR" dirty="0"/>
          </a:p>
        </p:txBody>
      </p:sp>
      <p:pic>
        <p:nvPicPr>
          <p:cNvPr id="4" name="Resim 6"/>
          <p:cNvPicPr>
            <a:picLocks noChangeAspect="1"/>
          </p:cNvPicPr>
          <p:nvPr/>
        </p:nvPicPr>
        <p:blipFill>
          <a:blip r:embed="rId2" cstate="print"/>
          <a:srcRect/>
          <a:stretch>
            <a:fillRect/>
          </a:stretch>
        </p:blipFill>
        <p:spPr bwMode="auto">
          <a:xfrm>
            <a:off x="251520" y="1196752"/>
            <a:ext cx="8568952" cy="458492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dirty="0"/>
              <a:t>Konuşacağımız diğer bir yöntem ise </a:t>
            </a:r>
            <a:r>
              <a:rPr lang="tr-TR" b="1" dirty="0"/>
              <a:t>Önleyici Açıklama </a:t>
            </a:r>
            <a:r>
              <a:rPr lang="tr-TR" dirty="0"/>
              <a:t>Yapmaktır.</a:t>
            </a:r>
          </a:p>
          <a:p>
            <a:r>
              <a:rPr lang="tr-TR" b="1" dirty="0"/>
              <a:t>Örnek Olay ile anlatalım.</a:t>
            </a:r>
          </a:p>
          <a:p>
            <a:pPr>
              <a:buNone/>
            </a:pPr>
            <a:r>
              <a:rPr lang="tr-TR" dirty="0"/>
              <a:t>    Okullar kapanmış ve yaz tatili başlamıştır. 8 yaşındaki Ahmet, dışarıdaki arkadaşlarıyla daha çok zaman geçirmeye başlamıştır. Annesi Fatoş Hanım ise Ahmet’in oynarken uzaklara gidebileceğinden endişelenir. Bu endişesiyle ilgili Ahmetle konuşmaya karar verir. “Arkadaşlarınla güzel zaman geçirdiğini , çok eğlendiğini görüyorum. Bazen bana haber vermeden , arkadaşlarınla uzaklara gitmenden korkuyorum. Bizim mahalleden dışarı çıktığında, bana haber verirsen kendimi daha rahat hissedeceğim” der.</a:t>
            </a:r>
          </a:p>
        </p:txBody>
      </p:sp>
      <p:sp>
        <p:nvSpPr>
          <p:cNvPr id="2" name="1 Başlık"/>
          <p:cNvSpPr>
            <a:spLocks noGrp="1"/>
          </p:cNvSpPr>
          <p:nvPr>
            <p:ph type="title"/>
          </p:nvPr>
        </p:nvSpPr>
        <p:spPr/>
        <p:txBody>
          <a:bodyPr/>
          <a:lstStyle/>
          <a:p>
            <a:r>
              <a:rPr lang="tr-TR" dirty="0"/>
              <a:t>ÖNLEYİCİ AÇIKLAMA YAPMAK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a:t>Fatoş Hanımın istediği davranış neydi?</a:t>
            </a:r>
          </a:p>
          <a:p>
            <a:pPr>
              <a:buNone/>
            </a:pPr>
            <a:r>
              <a:rPr lang="tr-TR" dirty="0"/>
              <a:t>Arkadaşlarıyla oynarken mahalleden uzaklaşmaması.</a:t>
            </a:r>
          </a:p>
          <a:p>
            <a:r>
              <a:rPr lang="tr-TR" dirty="0"/>
              <a:t>Neden?</a:t>
            </a:r>
          </a:p>
          <a:p>
            <a:pPr>
              <a:buNone/>
            </a:pPr>
            <a:r>
              <a:rPr lang="tr-TR" dirty="0"/>
              <a:t>Arkadaşlarıyla habersiz gittiğinde başına kötü bir şey geleceğinden korkuyor olabilir.</a:t>
            </a:r>
          </a:p>
          <a:p>
            <a:r>
              <a:rPr lang="tr-TR" dirty="0"/>
              <a:t>O zaman Fatoş Hanım ne yaptı?</a:t>
            </a:r>
          </a:p>
          <a:p>
            <a:pPr>
              <a:buNone/>
            </a:pPr>
            <a:r>
              <a:rPr lang="tr-TR" dirty="0"/>
              <a:t>Ahmet’in arkadaşlarıyla oynarken mahalleden uzaklaşmamasını istediğini onunla konuştu. Nedenlerini açıkladı.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Ahmet’ten beklentisini söyledi. İstemediği bir davranış olmaması için önlem aldı.</a:t>
            </a:r>
          </a:p>
          <a:p>
            <a:r>
              <a:rPr lang="tr-TR" b="1" dirty="0"/>
              <a:t>Önleyici Açıklamalar yapmak </a:t>
            </a:r>
            <a:r>
              <a:rPr lang="tr-TR" dirty="0"/>
              <a:t>olumlu çocuk yetiştirme yöntemlerinden biridir.</a:t>
            </a:r>
          </a:p>
          <a:p>
            <a:r>
              <a:rPr lang="tr-TR" dirty="0"/>
              <a:t>Anne babası olarak çocuğunuza ondan ne beklediğinizi, hangi davranışları yapmasını istemediğinizi açıkca anlatmanız gerekiyor.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Örneğin, “Okulda iyi çocuk ol.” dediğinizde, çocuğunuz tam olarak ondan ne beklendiğini anlamayabilir. Onun yerine “okulda öğretmenini sessizce dinlemeni, bir şey anlamadığında parmak kaldırarak soru sormanı bekliyorum. Arkadaşlarınla konuştuğunda dersini kaçırıyor, sonra anlamak için daha fazla zaman harcamak zorunda kalıyorsun.” dediğinizde çocuk neyi yapmaması gerektiği yanında neyi yapması gerektiğini de öğrenir.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Her evin belirli bir düzeni ve belirli kuralları vardır. Ailenin değerleri ve düşüncelerine uygun olarak yapılması istenen ve istenmeyen davranışlar belirlenmiştir. Bunlar ailedeki her birey gibi, çocuğunda uyması gereken kurallardır. Çocuk ailesinden yaşamda belirli kurallar olduğunu ve bu kurallara uyması gerektiğini öğrenemediğinde okulda arkadaşlarıyla ve diğer kişilerle olan ilişkilerinde  de kurallara uymak istemeyecektir.</a:t>
            </a:r>
          </a:p>
          <a:p>
            <a:endParaRPr lang="tr-TR" dirty="0"/>
          </a:p>
        </p:txBody>
      </p:sp>
      <p:sp>
        <p:nvSpPr>
          <p:cNvPr id="2" name="1 Başlık"/>
          <p:cNvSpPr>
            <a:spLocks noGrp="1"/>
          </p:cNvSpPr>
          <p:nvPr>
            <p:ph type="title"/>
          </p:nvPr>
        </p:nvSpPr>
        <p:spPr/>
        <p:txBody>
          <a:bodyPr>
            <a:normAutofit fontScale="90000"/>
          </a:bodyPr>
          <a:lstStyle/>
          <a:p>
            <a:r>
              <a:rPr lang="tr-TR" dirty="0"/>
              <a:t>KURAL KOYMAK SINIRLARI BELİRLEMEK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Oysa kurallara uymanın ailede ve toplumda huzurlu yaşamak için gerekli olduğunu öğrendiğinde, kuralları benimseyecek ve kendi çocuklarını da benzer şekilde yetiştirmeyi isteyecektir. Bu nedenle çocuk yetiştirirken önemli noktalardan biri de </a:t>
            </a:r>
            <a:r>
              <a:rPr lang="tr-TR" b="1" dirty="0"/>
              <a:t>kuralları ve sınırları belirlemektir.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Sizin aile ortamınızı düzenleyen kurallar var mı? Örnek verebilir misiniz? (cevaplar dinlenilir.)</a:t>
            </a:r>
          </a:p>
          <a:p>
            <a:r>
              <a:rPr lang="tr-TR" dirty="0"/>
              <a:t>Kuralların uygulanmasında aileler arasında fark olabilir. Örneğin çocukların eve giriş çıkış saatlerinde farklılıklar olabilir. Bazı aileler çocuklarının hava kararmadan evde olmasını isterken bazı ailelerde bu durum daha esnek olabilir.</a:t>
            </a:r>
          </a:p>
          <a:p>
            <a:pPr>
              <a:buNone/>
            </a:pP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Her evin kuralı kendine özgüdür.</a:t>
            </a:r>
          </a:p>
          <a:p>
            <a:r>
              <a:rPr lang="tr-TR" dirty="0"/>
              <a:t>Önemli olan bu kuralların nasıl konduğu ve nasıl öğretildiğidir.</a:t>
            </a:r>
          </a:p>
          <a:p>
            <a:r>
              <a:rPr lang="tr-TR" dirty="0"/>
              <a:t>Ayrıca aile içindeki kuralların cinsiyete görede farklılık göstermemesi gerekir.</a:t>
            </a:r>
          </a:p>
          <a:p>
            <a:r>
              <a:rPr lang="tr-TR" dirty="0"/>
              <a:t>Erkek çocuğa ayrıcalık verilip kız çocuğu kurallara tabii tutulursa ayrımcılık olur ve kuralların uygulanmasında sorunlar çıkabilir.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Bir kural belirlenirken çocuğun da görüşünü almanız, kuralın amacını ve kurala uymanın önemini anlamasını sağlar. </a:t>
            </a:r>
          </a:p>
          <a:p>
            <a:r>
              <a:rPr lang="tr-TR" dirty="0"/>
              <a:t>Böylece çocuk bir kurala körü körüne itaat etmek yerine , anlayarak ve inanarak kurala uymayı öğrenir.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468313" y="476250"/>
            <a:ext cx="7704137" cy="2592388"/>
          </a:xfrm>
          <a:prstGeom prst="cloudCallout">
            <a:avLst>
              <a:gd name="adj1" fmla="val -33699"/>
              <a:gd name="adj2" fmla="val 66106"/>
            </a:avLst>
          </a:prstGeom>
          <a:solidFill>
            <a:schemeClr val="accent1"/>
          </a:solidFill>
          <a:ln w="9525">
            <a:solidFill>
              <a:schemeClr val="tx1"/>
            </a:solidFill>
            <a:round/>
            <a:headEnd/>
            <a:tailEnd/>
          </a:ln>
        </p:spPr>
        <p:txBody>
          <a:bodyPr/>
          <a:lstStyle/>
          <a:p>
            <a:pPr algn="ctr"/>
            <a:r>
              <a:rPr lang="tr-TR" sz="2800" b="1"/>
              <a:t>“- Ben nasıl bir öğretmenim, kendimi geliştirmek için neler yapıyorum, neler yapabilirim?”</a:t>
            </a:r>
          </a:p>
        </p:txBody>
      </p:sp>
      <p:sp>
        <p:nvSpPr>
          <p:cNvPr id="14339" name="Text Box 3"/>
          <p:cNvSpPr txBox="1">
            <a:spLocks noChangeArrowheads="1"/>
          </p:cNvSpPr>
          <p:nvPr/>
        </p:nvSpPr>
        <p:spPr bwMode="auto">
          <a:xfrm>
            <a:off x="4572000" y="3500438"/>
            <a:ext cx="4321175" cy="1311275"/>
          </a:xfrm>
          <a:prstGeom prst="rect">
            <a:avLst/>
          </a:prstGeom>
          <a:solidFill>
            <a:schemeClr val="bg2"/>
          </a:solidFill>
          <a:ln w="9525">
            <a:noFill/>
            <a:miter lim="800000"/>
            <a:headEnd/>
            <a:tailEnd/>
          </a:ln>
        </p:spPr>
        <p:txBody>
          <a:bodyPr>
            <a:spAutoFit/>
          </a:bodyPr>
          <a:lstStyle/>
          <a:p>
            <a:pPr algn="ctr"/>
            <a:r>
              <a:rPr lang="tr-TR" sz="4000" b="1">
                <a:solidFill>
                  <a:schemeClr val="bg1"/>
                </a:solidFill>
              </a:rPr>
              <a:t>diye sorduğunuz oldu mu?</a:t>
            </a:r>
          </a:p>
        </p:txBody>
      </p:sp>
      <p:pic>
        <p:nvPicPr>
          <p:cNvPr id="14340" name="Picture 4" descr="veliler"/>
          <p:cNvPicPr>
            <a:picLocks noChangeAspect="1" noChangeArrowheads="1"/>
          </p:cNvPicPr>
          <p:nvPr/>
        </p:nvPicPr>
        <p:blipFill>
          <a:blip r:embed="rId2" cstate="print"/>
          <a:srcRect/>
          <a:stretch>
            <a:fillRect/>
          </a:stretch>
        </p:blipFill>
        <p:spPr bwMode="auto">
          <a:xfrm>
            <a:off x="179388" y="3644900"/>
            <a:ext cx="4464050" cy="2819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Kurallar </a:t>
            </a:r>
            <a:r>
              <a:rPr lang="tr-TR" b="1" dirty="0"/>
              <a:t>kısa ve açık</a:t>
            </a:r>
            <a:r>
              <a:rPr lang="tr-TR" dirty="0"/>
              <a:t> olmalıdır. Örneğin:”Akşam yemeğini ailece masada yiyoruz.”</a:t>
            </a:r>
          </a:p>
          <a:p>
            <a:r>
              <a:rPr lang="tr-TR" dirty="0"/>
              <a:t>Kurallar </a:t>
            </a:r>
            <a:r>
              <a:rPr lang="tr-TR" b="1" dirty="0"/>
              <a:t>az sayıda </a:t>
            </a:r>
            <a:r>
              <a:rPr lang="tr-TR" dirty="0"/>
              <a:t>olmalıdır. Çok fazla sayıda kural koymak çocuğu sıkabilir. Öncelikli kurallar önce yerleştirilmelidir. (yatma saati, tv. Saati gibi) </a:t>
            </a:r>
          </a:p>
          <a:p>
            <a:r>
              <a:rPr lang="tr-TR" dirty="0"/>
              <a:t>Kurallar </a:t>
            </a:r>
            <a:r>
              <a:rPr lang="tr-TR" b="1" dirty="0"/>
              <a:t>çocuğun yaşına uygun </a:t>
            </a:r>
            <a:r>
              <a:rPr lang="tr-TR" dirty="0"/>
              <a:t>olmalıdır. 11 yaşındaki çocuktan 8.00 da yatmasını beklememeliyiz.</a:t>
            </a:r>
          </a:p>
        </p:txBody>
      </p:sp>
      <p:sp>
        <p:nvSpPr>
          <p:cNvPr id="2" name="1 Başlık"/>
          <p:cNvSpPr>
            <a:spLocks noGrp="1"/>
          </p:cNvSpPr>
          <p:nvPr>
            <p:ph type="title"/>
          </p:nvPr>
        </p:nvSpPr>
        <p:spPr/>
        <p:txBody>
          <a:bodyPr>
            <a:normAutofit fontScale="90000"/>
          </a:bodyPr>
          <a:lstStyle/>
          <a:p>
            <a:r>
              <a:rPr lang="tr-TR" dirty="0"/>
              <a:t>Kuralları Koyarken ve Uygularken Nelere Dikkat Etmeliyiz?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Kurallar mantıklı ve uygulanabilir olmalıdır. “Başkalarının yanında ağlama. Büyüklerinin yanında konuşma gibi kuralların uygulanması mümkün değildir.</a:t>
            </a:r>
          </a:p>
          <a:p>
            <a:r>
              <a:rPr lang="tr-TR" dirty="0"/>
              <a:t>Çocuğa kuralların nedenleri anlatılmalıdır. Çocuğa kuralın neden olduğu olmazsa ne olabileceği açıklanmalıdır.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Kurallar </a:t>
            </a:r>
            <a:r>
              <a:rPr lang="tr-TR" b="1" dirty="0"/>
              <a:t>yol gösterici </a:t>
            </a:r>
            <a:r>
              <a:rPr lang="tr-TR" dirty="0"/>
              <a:t>olmalıdır. “Evde top oynamak yasak yerine Evde top oynamanı istemiyorum ama bahçede oynayabilirsin.” denilebilir.</a:t>
            </a:r>
          </a:p>
          <a:p>
            <a:r>
              <a:rPr lang="tr-TR" dirty="0"/>
              <a:t>Kurallarla </a:t>
            </a:r>
            <a:r>
              <a:rPr lang="tr-TR" b="1" dirty="0"/>
              <a:t>ilgili beklentilerin açık bir şekilde söylenmesi </a:t>
            </a:r>
            <a:r>
              <a:rPr lang="tr-TR" dirty="0"/>
              <a:t>önemlidir.”Terbiyeli çocuk ol”yerine “Birisinden birşey isterken lütfen demeyi ve sonunda teşekkür etmeyi hatırla”gibi.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a:t>Zaman zaman kurallar, ailenin ve çocuğun değişen ihtiyaçları dikkate alınarak esnetilebilir. Okullar tatil olduğu için yaz aylarında çocuğun biraz geç yatmasına izin verilmesi gibi. Ancak kuralların değişme nedenleri, ne kadar süre devam edeceği çocuğa anlatılmalıdır.</a:t>
            </a:r>
          </a:p>
          <a:p>
            <a:r>
              <a:rPr lang="tr-TR" dirty="0"/>
              <a:t>Bazı kurallar hiç esnetilmemelidir. Örneğin güvenlik ve sağlık ile ilgili kurallar herzaman geçerli olmalıdır. Evde kimsenin birbirine vurmaması, küfretmemesi, şiddet uygulamamsı gibi.</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Anne baba evdeki kurallara uyarak  çocuğa örnek olmalıdır. Örneğin evdeki ışıkların kapatılması, yemek seçilmemesi, küfür edilmemesi konularında kurallar varsa  anne baba da bu kurallara uymalıdır.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Size önerebileceğim başka bir yöntem ise tutarlı olmaktır.</a:t>
            </a:r>
          </a:p>
          <a:p>
            <a:r>
              <a:rPr lang="tr-TR" dirty="0"/>
              <a:t>Çocuklar anne baba arasındaki tutarsızlığı çok çabuk anlarlar, annenin izin vereceği şeyi anneye babanın izin vereceği şeyi babaya sorarak çözüm bulurlar.</a:t>
            </a:r>
          </a:p>
          <a:p>
            <a:r>
              <a:rPr lang="tr-TR" dirty="0"/>
              <a:t>Oysaki evdeki kuralların uygulanamamasının en büyük nedeni anne baba arasındaki tutarsızlıktır.</a:t>
            </a:r>
          </a:p>
        </p:txBody>
      </p:sp>
      <p:sp>
        <p:nvSpPr>
          <p:cNvPr id="2" name="1 Başlık"/>
          <p:cNvSpPr>
            <a:spLocks noGrp="1"/>
          </p:cNvSpPr>
          <p:nvPr>
            <p:ph type="title"/>
          </p:nvPr>
        </p:nvSpPr>
        <p:spPr/>
        <p:txBody>
          <a:bodyPr/>
          <a:lstStyle/>
          <a:p>
            <a:r>
              <a:rPr lang="tr-TR" dirty="0"/>
              <a:t>Tutarlı olmak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Çocuklarda görmek istediğiniz davranışları yerleştirme de uygulayabileceğiniz başka bir yöntem hakkında konuşmadan önce, bir örnek olay okuyacağım. Daha sonra bu örnek üzerinde konuşacağız.</a:t>
            </a:r>
          </a:p>
        </p:txBody>
      </p:sp>
      <p:sp>
        <p:nvSpPr>
          <p:cNvPr id="2" name="1 Başlık"/>
          <p:cNvSpPr>
            <a:spLocks noGrp="1"/>
          </p:cNvSpPr>
          <p:nvPr>
            <p:ph type="title"/>
          </p:nvPr>
        </p:nvSpPr>
        <p:spPr/>
        <p:txBody>
          <a:bodyPr/>
          <a:lstStyle/>
          <a:p>
            <a:r>
              <a:rPr lang="tr-TR" dirty="0"/>
              <a:t>Takdir etmek</a:t>
            </a:r>
          </a:p>
        </p:txBody>
      </p:sp>
      <p:pic>
        <p:nvPicPr>
          <p:cNvPr id="4" name="Resim 2"/>
          <p:cNvPicPr>
            <a:picLocks noChangeAspect="1"/>
          </p:cNvPicPr>
          <p:nvPr/>
        </p:nvPicPr>
        <p:blipFill>
          <a:blip r:embed="rId2" cstate="print"/>
          <a:srcRect/>
          <a:stretch>
            <a:fillRect/>
          </a:stretch>
        </p:blipFill>
        <p:spPr bwMode="auto">
          <a:xfrm>
            <a:off x="1619672" y="4293096"/>
            <a:ext cx="5011738" cy="237626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Annesi, 8 yaşındaki Ayça’nın akşamdan okul çantasını hazırlamasını istiyormuş. Annesi, ona neden bunu yapmasını istediğini şöyle açıklamış:”Sabah okula gitmeden önce çok acelen oluyor, bazen okula çantana neleri koyman gerektiğini düşünmen zaman alıyor. O gün okulda ihtiyacın olabilecek şeyleri, evde unutmandan ve bu nedenle dersini yeterince takip edememenden endişeleniyorum.</a:t>
            </a:r>
          </a:p>
        </p:txBody>
      </p:sp>
      <p:sp>
        <p:nvSpPr>
          <p:cNvPr id="2" name="1 Başlık"/>
          <p:cNvSpPr>
            <a:spLocks noGrp="1"/>
          </p:cNvSpPr>
          <p:nvPr>
            <p:ph type="title"/>
          </p:nvPr>
        </p:nvSpPr>
        <p:spPr/>
        <p:txBody>
          <a:bodyPr/>
          <a:lstStyle/>
          <a:p>
            <a:r>
              <a:rPr lang="tr-TR" dirty="0"/>
              <a:t>Örnek Olay: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Akşam yatmadan önce çantanı hazırlarsan, okula giderken yanında götürmen gerekenleri tam olarak hazırlamak için daha çok vaktin olabilir.» Ayça o akşam yatmadan önce çantasını hazırlamaya karar vermiş. Defterini, kitaplarını, kalemini, silgisini koymuş ve yarın için kullanması gereken tüm malzemeleri çantasına koyup koymadığını kontrol etmiş.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«Bugün yatmadan okul çantanı hazırladığını görüyorum. Benim önerimi dikkate aldığın ve uyguladığın için teşekkür ederim. Okula hazırlık konusunda özenli ve disiplinli olman beni çok mutlu ediyor.» diyerek Ayça’nın hangi davranışını takdir ettiğini ona söylemiş. Zamanla Ayça, okul çantasını akşamdan hazırlama kuralını benimsemiş. Artık annesi onu uyarmadan, bu kuralı uygular olmuş.</a:t>
            </a:r>
          </a:p>
        </p:txBody>
      </p:sp>
    </p:spTree>
    <p:extLst>
      <p:ext uri="{BB962C8B-B14F-4D97-AF65-F5344CB8AC3E}">
        <p14:creationId xmlns:p14="http://schemas.microsoft.com/office/powerpoint/2010/main" val="236989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187624" y="2675467"/>
            <a:ext cx="7092776" cy="1833653"/>
          </a:xfrm>
        </p:spPr>
        <p:txBody>
          <a:bodyPr>
            <a:normAutofit fontScale="92500" lnSpcReduction="10000"/>
          </a:bodyPr>
          <a:lstStyle/>
          <a:p>
            <a:r>
              <a:rPr lang="tr-TR" dirty="0"/>
              <a:t>Aranızda herhangi bir kursa gidip, yeni beceriler öğrenen var mı? </a:t>
            </a:r>
          </a:p>
          <a:p>
            <a:r>
              <a:rPr lang="tr-TR" dirty="0"/>
              <a:t>Örneğin dil, bilgisayar, araba, nakış kursları gibi.</a:t>
            </a:r>
          </a:p>
          <a:p>
            <a:r>
              <a:rPr lang="tr-TR" dirty="0"/>
              <a:t>Bu beceriyi ilk öğrendiğinizde nasıl uyguluyordunuz? Heyecanlanıyor muydunuz?</a:t>
            </a: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Bu Örnek Olayda Anne ne yaptı?</a:t>
            </a:r>
          </a:p>
          <a:p>
            <a:pPr marL="0" indent="0">
              <a:buNone/>
            </a:pPr>
            <a:r>
              <a:rPr lang="tr-TR" dirty="0"/>
              <a:t>Anne Ayça okula götürmesi gereken herhangi bir malzemeyi unutmadan önce, buna bir önlem aldı ve neden çantasını akşamdan hazırlaması gerektiğini anlattı. Bir başka deyişle, önleyici açıklama yaptı.</a:t>
            </a:r>
          </a:p>
        </p:txBody>
      </p:sp>
    </p:spTree>
    <p:extLst>
      <p:ext uri="{BB962C8B-B14F-4D97-AF65-F5344CB8AC3E}">
        <p14:creationId xmlns:p14="http://schemas.microsoft.com/office/powerpoint/2010/main" val="4238737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Önleyici Açıklamadan sonra, Ayça yatmadan önce okul çantasını hazırladığında ne yaptı?</a:t>
            </a:r>
          </a:p>
          <a:p>
            <a:pPr marL="0" indent="0">
              <a:buNone/>
            </a:pPr>
            <a:r>
              <a:rPr lang="tr-TR" dirty="0"/>
              <a:t>Ayça istediği gibi davrandığı için onu takdir etti, mutlu olduğunu söyledi.</a:t>
            </a:r>
          </a:p>
          <a:p>
            <a:r>
              <a:rPr lang="tr-TR" dirty="0"/>
              <a:t>Sizce annesinin bu tepkisinden sonra Ayça, beklenen olumlu davranışları daha çok mu yoksa daha az mı yapar?</a:t>
            </a:r>
          </a:p>
          <a:p>
            <a:pPr marL="0" indent="0">
              <a:buNone/>
            </a:pPr>
            <a:r>
              <a:rPr lang="tr-TR" dirty="0"/>
              <a:t>Ayça, annesinin onu takdir etmesi hoşuna gittiği için, takdir edilen davranışları daha çok yapmaya çalışır.</a:t>
            </a:r>
          </a:p>
        </p:txBody>
      </p:sp>
    </p:spTree>
    <p:extLst>
      <p:ext uri="{BB962C8B-B14F-4D97-AF65-F5344CB8AC3E}">
        <p14:creationId xmlns:p14="http://schemas.microsoft.com/office/powerpoint/2010/main" val="2386998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Bu </a:t>
            </a:r>
            <a:r>
              <a:rPr lang="tr-TR" dirty="0" err="1"/>
              <a:t>örnektede</a:t>
            </a:r>
            <a:r>
              <a:rPr lang="tr-TR" dirty="0"/>
              <a:t> olduğu gibi, çocuklarınızın istediğiniz davranışları yaptığında onları </a:t>
            </a:r>
            <a:r>
              <a:rPr lang="tr-TR" b="1" dirty="0"/>
              <a:t>takdir etmektir.</a:t>
            </a:r>
          </a:p>
          <a:p>
            <a:r>
              <a:rPr lang="tr-TR" dirty="0"/>
              <a:t>Sizler bir işi başardığınız da kendinizle gurur duyar mısınız? (cevapları dinleyelim)</a:t>
            </a:r>
          </a:p>
          <a:p>
            <a:r>
              <a:rPr lang="tr-TR" dirty="0"/>
              <a:t>Peki başardığınız işi başkalarının da </a:t>
            </a:r>
            <a:r>
              <a:rPr lang="tr-TR" dirty="0" err="1"/>
              <a:t>farketmesi</a:t>
            </a:r>
            <a:r>
              <a:rPr lang="tr-TR" dirty="0"/>
              <a:t> ve bunu belirtmesi hoşunuza gider </a:t>
            </a:r>
            <a:r>
              <a:rPr lang="tr-TR" dirty="0" err="1"/>
              <a:t>mi?Neler</a:t>
            </a:r>
            <a:r>
              <a:rPr lang="tr-TR" dirty="0"/>
              <a:t> hissedersiniz? (cevapları dinleyelim)</a:t>
            </a:r>
          </a:p>
        </p:txBody>
      </p:sp>
      <p:pic>
        <p:nvPicPr>
          <p:cNvPr id="4" name="Picture 4"/>
          <p:cNvPicPr>
            <a:picLocks noChangeAspect="1" noChangeArrowheads="1"/>
          </p:cNvPicPr>
          <p:nvPr/>
        </p:nvPicPr>
        <p:blipFill>
          <a:blip r:embed="rId2" cstate="print"/>
          <a:srcRect/>
          <a:stretch>
            <a:fillRect/>
          </a:stretch>
        </p:blipFill>
        <p:spPr bwMode="auto">
          <a:xfrm>
            <a:off x="107950" y="188641"/>
            <a:ext cx="2428875" cy="2376263"/>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2483768" y="188640"/>
            <a:ext cx="1438275" cy="2368550"/>
          </a:xfrm>
          <a:prstGeom prst="rect">
            <a:avLst/>
          </a:prstGeom>
          <a:noFill/>
          <a:ln w="9525">
            <a:noFill/>
            <a:miter lim="800000"/>
            <a:headEnd/>
            <a:tailEnd/>
          </a:ln>
        </p:spPr>
      </p:pic>
    </p:spTree>
    <p:extLst>
      <p:ext uri="{BB962C8B-B14F-4D97-AF65-F5344CB8AC3E}">
        <p14:creationId xmlns:p14="http://schemas.microsoft.com/office/powerpoint/2010/main" val="2027973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Çocuğun olumlu davranışlarını takdir etmek, hem çocuğu mutlu eder hem de bu olumlu davranışları tekrarlamasını sağlar. Zaman zaman anne babalar çocuklarının uyduğu kurallara yaptığı olumlu şeylerle değil, çiğnediği kurallara, yapmadıklarına dikkat ederler. Aslında çocukları eleştirmek yerine onların olumlu yönlerine ve davranışlarına daha çok dikkat edip onları takdir edebilirsiniz? Örneğin , «Ödevini yine bitirmemişsin» yerine « ödevinin yarısından fazlasını bitirmişsin» diyebilirsiniz.</a:t>
            </a:r>
          </a:p>
        </p:txBody>
      </p:sp>
    </p:spTree>
    <p:extLst>
      <p:ext uri="{BB962C8B-B14F-4D97-AF65-F5344CB8AC3E}">
        <p14:creationId xmlns:p14="http://schemas.microsoft.com/office/powerpoint/2010/main" val="972046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En çok önem verdiği ve sevdiği kişiler olan anne ve babasının başarısını </a:t>
            </a:r>
            <a:r>
              <a:rPr lang="tr-TR" dirty="0" err="1"/>
              <a:t>farketmesi</a:t>
            </a:r>
            <a:r>
              <a:rPr lang="tr-TR" dirty="0"/>
              <a:t> çocuğa ayrı bir mutluluk verecektir.</a:t>
            </a:r>
          </a:p>
        </p:txBody>
      </p:sp>
      <p:sp>
        <p:nvSpPr>
          <p:cNvPr id="4" name="3 Dikdörtgen"/>
          <p:cNvSpPr/>
          <p:nvPr/>
        </p:nvSpPr>
        <p:spPr>
          <a:xfrm>
            <a:off x="1115616" y="3933056"/>
            <a:ext cx="6984776" cy="1938992"/>
          </a:xfrm>
          <a:prstGeom prst="rect">
            <a:avLst/>
          </a:prstGeom>
        </p:spPr>
        <p:txBody>
          <a:bodyPr wrap="square">
            <a:spAutoFit/>
          </a:bodyPr>
          <a:lstStyle/>
          <a:p>
            <a:pPr>
              <a:defRPr/>
            </a:pPr>
            <a:r>
              <a:rPr lang="tr-TR" sz="4000" b="1" dirty="0"/>
              <a:t>Çocuğunuza verebileceğiniz en iyi hediye zamandır. </a:t>
            </a:r>
          </a:p>
          <a:p>
            <a:pPr>
              <a:defRPr/>
            </a:pPr>
            <a:r>
              <a:rPr lang="tr-TR" sz="4000" b="1" dirty="0"/>
              <a:t>Ona zaman ayırmalısınız. </a:t>
            </a:r>
          </a:p>
        </p:txBody>
      </p:sp>
    </p:spTree>
    <p:extLst>
      <p:ext uri="{BB962C8B-B14F-4D97-AF65-F5344CB8AC3E}">
        <p14:creationId xmlns:p14="http://schemas.microsoft.com/office/powerpoint/2010/main" val="942242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Çocuğun hangi davranışının olumlu olduğu </a:t>
            </a:r>
            <a:r>
              <a:rPr lang="tr-TR" dirty="0" err="1"/>
              <a:t>açıkca</a:t>
            </a:r>
            <a:r>
              <a:rPr lang="tr-TR" dirty="0"/>
              <a:t> belirtilerek takdir edilmelidir.</a:t>
            </a:r>
          </a:p>
          <a:p>
            <a:pPr marL="0" indent="0">
              <a:buNone/>
            </a:pPr>
            <a:r>
              <a:rPr lang="tr-TR" dirty="0"/>
              <a:t>Çocuk banyo yaptıktan sonra havlusunu banyoda bırakmak yerine kuruması için asmışsa, sadece «Aferin» demek yerine «Banyo yaptıktan sonra ıslak havlunu kuruması için asmışsın. Teşekkür </a:t>
            </a:r>
            <a:r>
              <a:rPr lang="tr-TR" dirty="0" err="1"/>
              <a:t>ederim.Düzenli</a:t>
            </a:r>
            <a:r>
              <a:rPr lang="tr-TR" dirty="0"/>
              <a:t> olman beni mutlu ediyor.» denilebilir. Böylece çocuğunuz hangi davranışı takdir ettiğinizi </a:t>
            </a:r>
            <a:r>
              <a:rPr lang="tr-TR" dirty="0" err="1"/>
              <a:t>bilebilir.Önemli</a:t>
            </a:r>
            <a:r>
              <a:rPr lang="tr-TR" dirty="0"/>
              <a:t> olan çocuğu övmek değil, </a:t>
            </a:r>
            <a:r>
              <a:rPr lang="tr-TR" b="1" dirty="0"/>
              <a:t>çabasına ve davranışına </a:t>
            </a:r>
            <a:r>
              <a:rPr lang="tr-TR" dirty="0"/>
              <a:t>yönelik olmalıdır.</a:t>
            </a:r>
          </a:p>
        </p:txBody>
      </p:sp>
      <p:sp>
        <p:nvSpPr>
          <p:cNvPr id="2" name="Başlık 1"/>
          <p:cNvSpPr>
            <a:spLocks noGrp="1"/>
          </p:cNvSpPr>
          <p:nvPr>
            <p:ph type="title"/>
          </p:nvPr>
        </p:nvSpPr>
        <p:spPr/>
        <p:txBody>
          <a:bodyPr>
            <a:normAutofit fontScale="90000"/>
          </a:bodyPr>
          <a:lstStyle/>
          <a:p>
            <a:r>
              <a:rPr lang="tr-TR" dirty="0"/>
              <a:t>Çocukların Davranışlarını Takdir Ederken Nelere Dikkat Etmeliyiz?</a:t>
            </a:r>
          </a:p>
        </p:txBody>
      </p:sp>
    </p:spTree>
    <p:extLst>
      <p:ext uri="{BB962C8B-B14F-4D97-AF65-F5344CB8AC3E}">
        <p14:creationId xmlns:p14="http://schemas.microsoft.com/office/powerpoint/2010/main" val="1842699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Çocuk güzel bir şey yaptığında anında takdir edilmelidir.</a:t>
            </a:r>
          </a:p>
          <a:p>
            <a:pPr marL="0" indent="0">
              <a:buNone/>
            </a:pPr>
            <a:r>
              <a:rPr lang="tr-TR" dirty="0"/>
              <a:t>Çocuk da yetişkin de iyi yaptığı bir şeyin hemen ardından övgü almak, takdir edilmek ister. Sizin istediğiniz kadar iyi olmazsa bile, çocuğunuzun çabasını anında takdir etmeniz ve takdir ederken samimi olmanız önemlidir.</a:t>
            </a:r>
          </a:p>
        </p:txBody>
      </p:sp>
    </p:spTree>
    <p:extLst>
      <p:ext uri="{BB962C8B-B14F-4D97-AF65-F5344CB8AC3E}">
        <p14:creationId xmlns:p14="http://schemas.microsoft.com/office/powerpoint/2010/main" val="2995229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Ödüllerin maddi değil manevi olması çok önemlidir.</a:t>
            </a:r>
          </a:p>
          <a:p>
            <a:pPr marL="0" indent="0">
              <a:buNone/>
            </a:pPr>
            <a:r>
              <a:rPr lang="tr-TR" dirty="0"/>
              <a:t>Maddi ödüller, çocuğun her yaptığı olumlu davranışın sonucunda maddi bir beklenti içine girmesine neden olabilir. Çocukla sevdiği şeyleri paylaşmak, sözle takdir etmek, takdir belirten bir bakış veya gülüş, dokunuş, kucaklama, oyun oynama, daha önce gitmediğiniz farklı yerlere gitme, birlikte yemek yapma, ona özel zaman ayırma gibi maddi değeri olmayan teşvikler maddi ödüllerden daha etkilidir.</a:t>
            </a:r>
          </a:p>
        </p:txBody>
      </p:sp>
    </p:spTree>
    <p:extLst>
      <p:ext uri="{BB962C8B-B14F-4D97-AF65-F5344CB8AC3E}">
        <p14:creationId xmlns:p14="http://schemas.microsoft.com/office/powerpoint/2010/main" val="758416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Çocuğu takdir ederken anne baba çocuğun davranışı sonucunda kendi duygularını belirtmelidir.</a:t>
            </a:r>
          </a:p>
          <a:p>
            <a:pPr marL="0" indent="0">
              <a:buNone/>
            </a:pPr>
            <a:r>
              <a:rPr lang="tr-TR" dirty="0"/>
              <a:t>Örneğin kardeşinle kavga etmeden oynaman çok hoşuma gitti. Sofrayı ne güzel kurmuşsun, çok beğendim gibi. Ancak duyguları ifade ederken samimi ve içten olmak, takdirin inandırıcılığı için önemlidir. Çok sevindiğinizi söylerken üzgün bir yüz ifadeniz olursa, hiçbir etkisi olmayacaktır.</a:t>
            </a:r>
          </a:p>
        </p:txBody>
      </p:sp>
    </p:spTree>
    <p:extLst>
      <p:ext uri="{BB962C8B-B14F-4D97-AF65-F5344CB8AC3E}">
        <p14:creationId xmlns:p14="http://schemas.microsoft.com/office/powerpoint/2010/main" val="1886792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Takdirin çok abartılı olmaması önemlidir.</a:t>
            </a:r>
          </a:p>
          <a:p>
            <a:pPr marL="0" indent="0">
              <a:buNone/>
            </a:pPr>
            <a:r>
              <a:rPr lang="tr-TR" dirty="0"/>
              <a:t>«Sen dünyanın en akıllı çocuğusun, en güzel sensin, sen çok güçlüsün.» gibi abartılı ve gerçekçi olmayan takdirler çocuğun kendi ile ilgili yüksek beklentiler oluşturmasına neden olabilir. Bu beklentiler gerçekleşmediğinde hayal kırıklığı yaşayabilir, kendini başarısız hissedebilir. Bu nedenle takdirin etkili olabilmesi için gerçekçi ve çocuğun beğendiğiniz davranışına yönelik olmalıdır.</a:t>
            </a:r>
          </a:p>
        </p:txBody>
      </p:sp>
    </p:spTree>
    <p:extLst>
      <p:ext uri="{BB962C8B-B14F-4D97-AF65-F5344CB8AC3E}">
        <p14:creationId xmlns:p14="http://schemas.microsoft.com/office/powerpoint/2010/main" val="226489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Zaman geçtikçe daha rahat etmeye başladınız. Çocuklara olumlu davranış kazandırma da yöntemler de böyle. </a:t>
            </a:r>
          </a:p>
          <a:p>
            <a:r>
              <a:rPr lang="tr-TR" dirty="0"/>
              <a:t>“Bir kaç kere denedim bir faydasını görmedim.” deyip bırakmak yerine devam etmemiz gerekiyor.</a:t>
            </a:r>
          </a:p>
          <a:p>
            <a:r>
              <a:rPr lang="tr-TR" dirty="0"/>
              <a:t>Çocuğunuzun bu yöntemlere alışabilmesi için sizin tarafınızdan sürekli ve kararlı bir şekilde kullanılıyor olması önemlidir.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Zaman zaman takdir cümlelerinin sonuna daha etkili olacağı düşünülerek «İşte hep böyle olmalısın, </a:t>
            </a:r>
            <a:r>
              <a:rPr lang="tr-TR" dirty="0" err="1"/>
              <a:t>herzaman</a:t>
            </a:r>
            <a:r>
              <a:rPr lang="tr-TR" dirty="0"/>
              <a:t> böyle davran.» gibi şeyler söylenir. Bu şekilde takdir edilmek çocuğa hep doğuyu yapması gerektiği, hata yapmaya hakkının olmadığı mesajını verebilir.</a:t>
            </a:r>
          </a:p>
        </p:txBody>
      </p:sp>
    </p:spTree>
    <p:extLst>
      <p:ext uri="{BB962C8B-B14F-4D97-AF65-F5344CB8AC3E}">
        <p14:creationId xmlns:p14="http://schemas.microsoft.com/office/powerpoint/2010/main" val="4118152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Bugün çocuklarımızla ilişkimizde uygulayabileceğimiz olumlu çocuk yetiştirme yöntemleri hakkında konuştuk.</a:t>
            </a:r>
          </a:p>
          <a:p>
            <a:r>
              <a:rPr lang="tr-TR" dirty="0"/>
              <a:t>Kural Koymanın,</a:t>
            </a:r>
          </a:p>
          <a:p>
            <a:r>
              <a:rPr lang="tr-TR" dirty="0"/>
              <a:t>Açıklama Yapmanın,</a:t>
            </a:r>
          </a:p>
          <a:p>
            <a:r>
              <a:rPr lang="tr-TR" dirty="0"/>
              <a:t>Örnek Olmanın,</a:t>
            </a:r>
          </a:p>
          <a:p>
            <a:r>
              <a:rPr lang="tr-TR" dirty="0"/>
              <a:t>Takdir Etmenin olumlu davranışların yerleşmesinde etkili olacağını konuştuk.</a:t>
            </a:r>
          </a:p>
        </p:txBody>
      </p:sp>
      <p:sp>
        <p:nvSpPr>
          <p:cNvPr id="2" name="Başlık 1"/>
          <p:cNvSpPr>
            <a:spLocks noGrp="1"/>
          </p:cNvSpPr>
          <p:nvPr>
            <p:ph type="title"/>
          </p:nvPr>
        </p:nvSpPr>
        <p:spPr/>
        <p:txBody>
          <a:bodyPr/>
          <a:lstStyle/>
          <a:p>
            <a:r>
              <a:rPr lang="tr-TR" dirty="0"/>
              <a:t>PAYLAŞIM</a:t>
            </a:r>
          </a:p>
        </p:txBody>
      </p:sp>
    </p:spTree>
    <p:extLst>
      <p:ext uri="{BB962C8B-B14F-4D97-AF65-F5344CB8AC3E}">
        <p14:creationId xmlns:p14="http://schemas.microsoft.com/office/powerpoint/2010/main" val="4195306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Tüm bu yöntemleri uygulamak zaman alabilir.</a:t>
            </a:r>
          </a:p>
          <a:p>
            <a:r>
              <a:rPr lang="tr-TR" dirty="0"/>
              <a:t>Çocuklarınızda hemen bir değişim göremeyebilirsiniz.</a:t>
            </a:r>
          </a:p>
          <a:p>
            <a:r>
              <a:rPr lang="tr-TR" dirty="0"/>
              <a:t>Etkisini görene kadar sabırlı davranmanızı rica ediyorum.</a:t>
            </a:r>
          </a:p>
        </p:txBody>
      </p:sp>
    </p:spTree>
    <p:extLst>
      <p:ext uri="{BB962C8B-B14F-4D97-AF65-F5344CB8AC3E}">
        <p14:creationId xmlns:p14="http://schemas.microsoft.com/office/powerpoint/2010/main" val="1697062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Eşinizle birlikte karar vererek, çocuğun uymasını istediğiniz birkaç kural belirleyebilirsiniz.</a:t>
            </a:r>
          </a:p>
          <a:p>
            <a:r>
              <a:rPr lang="tr-TR" dirty="0"/>
              <a:t>Bu kuralların neden gerekli olduğunu çocuğunuza açıklayabilirsiniz.</a:t>
            </a:r>
          </a:p>
          <a:p>
            <a:r>
              <a:rPr lang="tr-TR" dirty="0"/>
              <a:t>Çocuğunuza iyi yaptığı bir şeyin ardından hemen takdir etmeyi deneyebilirsiniz.</a:t>
            </a:r>
          </a:p>
          <a:p>
            <a:r>
              <a:rPr lang="tr-TR" dirty="0"/>
              <a:t>Evdeki kuralların uygulanması için tutarlı olmanın gerekli olduğunu eşinizle ve ailede yaşayan bireylerle konuşmayı deneyebilirsiniz.</a:t>
            </a:r>
          </a:p>
        </p:txBody>
      </p:sp>
      <p:sp>
        <p:nvSpPr>
          <p:cNvPr id="2" name="Başlık 1"/>
          <p:cNvSpPr>
            <a:spLocks noGrp="1"/>
          </p:cNvSpPr>
          <p:nvPr>
            <p:ph type="title"/>
          </p:nvPr>
        </p:nvSpPr>
        <p:spPr/>
        <p:txBody>
          <a:bodyPr/>
          <a:lstStyle/>
          <a:p>
            <a:r>
              <a:rPr lang="tr-TR" dirty="0"/>
              <a:t>ÖNERİLER</a:t>
            </a:r>
          </a:p>
        </p:txBody>
      </p:sp>
      <p:pic>
        <p:nvPicPr>
          <p:cNvPr id="1026" name="Picture 2" descr="C:\Users\pdr hakan\Downloads\avucumuzdaki cevher\14993353_1119234588124875_3309935627333203918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30093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a:p>
          <a:p>
            <a:pPr marL="0" indent="0">
              <a:buNone/>
            </a:pPr>
            <a:r>
              <a:rPr lang="tr-TR" dirty="0"/>
              <a:t>AÇEV Eğitimlerimden ve kaynaklarından faydalanarak hazırlanmıştır. Örnekler üzerinden sıkmadan bir sunum hazırlamaya çalışıldı. Umarım anlatımınızı güzelleştirir.</a:t>
            </a:r>
          </a:p>
          <a:p>
            <a:pPr marL="0" indent="0">
              <a:buNone/>
            </a:pPr>
            <a:endParaRPr lang="tr-TR" dirty="0"/>
          </a:p>
          <a:p>
            <a:pPr marL="0" indent="0">
              <a:buNone/>
            </a:pPr>
            <a:r>
              <a:rPr lang="tr-TR" dirty="0"/>
              <a:t>Teşekkürler.</a:t>
            </a:r>
          </a:p>
        </p:txBody>
      </p:sp>
    </p:spTree>
    <p:extLst>
      <p:ext uri="{BB962C8B-B14F-4D97-AF65-F5344CB8AC3E}">
        <p14:creationId xmlns:p14="http://schemas.microsoft.com/office/powerpoint/2010/main" val="320245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Bugün sizlerle çocuklarınızı  yetiştirirken kullanacağınız diğer yöntemler üzerinde konuşacağız.</a:t>
            </a:r>
          </a:p>
          <a:p>
            <a:r>
              <a:rPr lang="tr-TR" dirty="0"/>
              <a:t>Bunlar çocuklarda olumlu davranışlar geliştirmek, onlara belirli kuralları öğretmek, olumsuz bir davranışı ortaya çıkmadan önlemek  ya da olumsuz bir davranış ortaya çıktıktan sonra tekrarlanmaması için kullanılacak yöntemlerdir.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Bu yeni yöntemlere alışması için , çocuğunuzun da zamana ihtiyacı olduğunu aklınızdan çıkarmayın.</a:t>
            </a:r>
          </a:p>
          <a:p>
            <a:r>
              <a:rPr lang="tr-TR" dirty="0"/>
              <a:t> Sizler bu yöntemleri sürekli bir şekilde uyguladıkça, çocuklarınızın –daha sık- istediğiniz şekilde davrandığını göreceksiniz.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Şimdi çocukluğunuza bir dönmenizi istiyorum. Annenizin ya da babanızın hangi davranış ve tutumlarını güzel, olumlu olarak hatırlıyorsunuz? Ailenizin hangi tutum ve davranışları sizi iyi hissettirmişti? (Dinleyelim)</a:t>
            </a:r>
          </a:p>
          <a:p>
            <a:r>
              <a:rPr lang="tr-TR" dirty="0"/>
              <a:t>Çocukluğunuzda size söylenmiş bir taktir sözü hatırlıyor musunuz? (Dinleyelim)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Bu anınız neden hoştu?</a:t>
            </a:r>
          </a:p>
          <a:p>
            <a:r>
              <a:rPr lang="tr-TR" dirty="0"/>
              <a:t>Kim sizi taktir etti?</a:t>
            </a:r>
          </a:p>
          <a:p>
            <a:r>
              <a:rPr lang="tr-TR" dirty="0"/>
              <a:t>Neler hissettiniz?</a:t>
            </a:r>
          </a:p>
          <a:p>
            <a:r>
              <a:rPr lang="tr-TR" dirty="0"/>
              <a:t>Sizi nasıl yüreklendirdi?</a:t>
            </a:r>
          </a:p>
          <a:p>
            <a:r>
              <a:rPr lang="tr-TR" dirty="0"/>
              <a:t>Sizi dinledi mi? (Annelerden gelen örnekleri uygunluklarına göre aşağıdaki şekillerde isimlendirebilirsiniz.)</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374</TotalTime>
  <Words>2324</Words>
  <Application>Microsoft Office PowerPoint</Application>
  <PresentationFormat>Ekran Gösterisi (4:3)</PresentationFormat>
  <Paragraphs>138</Paragraphs>
  <Slides>54</Slides>
  <Notes>0</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Dalga Biçimi</vt:lpstr>
      <vt:lpstr>OLUMLU DAVRANIŞLARI ARTTIRMA YÖNTEMLERİ</vt:lpstr>
      <vt:lpstr>Çocuğunuzun ilk ve en önemli öğretmeni kim?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Peki Çocuk Yetiştirirken Nelere Dikkat Etmeliyiz? </vt:lpstr>
      <vt:lpstr>PowerPoint Sunusu</vt:lpstr>
      <vt:lpstr>PowerPoint Sunusu</vt:lpstr>
      <vt:lpstr>Çocuklar kendi yapabileceklerinin (başkalarının değil) en iyisini yapıyorlarsa bu yeterlidir.</vt:lpstr>
      <vt:lpstr>PowerPoint Sunusu</vt:lpstr>
      <vt:lpstr>ÖRNEK OLMAK</vt:lpstr>
      <vt:lpstr>PowerPoint Sunusu</vt:lpstr>
      <vt:lpstr>PowerPoint Sunusu</vt:lpstr>
      <vt:lpstr>PowerPoint Sunusu</vt:lpstr>
      <vt:lpstr>ÖNLEYİCİ AÇIKLAMA YAPMAK</vt:lpstr>
      <vt:lpstr>PowerPoint Sunusu</vt:lpstr>
      <vt:lpstr>PowerPoint Sunusu</vt:lpstr>
      <vt:lpstr>PowerPoint Sunusu</vt:lpstr>
      <vt:lpstr>KURAL KOYMAK SINIRLARI BELİRLEMEK</vt:lpstr>
      <vt:lpstr>PowerPoint Sunusu</vt:lpstr>
      <vt:lpstr>PowerPoint Sunusu</vt:lpstr>
      <vt:lpstr>PowerPoint Sunusu</vt:lpstr>
      <vt:lpstr>PowerPoint Sunusu</vt:lpstr>
      <vt:lpstr>Kuralları Koyarken ve Uygularken Nelere Dikkat Etmeliyiz?</vt:lpstr>
      <vt:lpstr>PowerPoint Sunusu</vt:lpstr>
      <vt:lpstr>PowerPoint Sunusu</vt:lpstr>
      <vt:lpstr>PowerPoint Sunusu</vt:lpstr>
      <vt:lpstr>PowerPoint Sunusu</vt:lpstr>
      <vt:lpstr>Tutarlı olmak</vt:lpstr>
      <vt:lpstr>Takdir etmek</vt:lpstr>
      <vt:lpstr>Örnek Olay:</vt:lpstr>
      <vt:lpstr>PowerPoint Sunusu</vt:lpstr>
      <vt:lpstr>PowerPoint Sunusu</vt:lpstr>
      <vt:lpstr>PowerPoint Sunusu</vt:lpstr>
      <vt:lpstr>PowerPoint Sunusu</vt:lpstr>
      <vt:lpstr>PowerPoint Sunusu</vt:lpstr>
      <vt:lpstr>PowerPoint Sunusu</vt:lpstr>
      <vt:lpstr>PowerPoint Sunusu</vt:lpstr>
      <vt:lpstr>Çocukların Davranışlarını Takdir Ederken Nelere Dikkat Etmeliyiz?</vt:lpstr>
      <vt:lpstr>PowerPoint Sunusu</vt:lpstr>
      <vt:lpstr>PowerPoint Sunusu</vt:lpstr>
      <vt:lpstr>PowerPoint Sunusu</vt:lpstr>
      <vt:lpstr>PowerPoint Sunusu</vt:lpstr>
      <vt:lpstr>PowerPoint Sunusu</vt:lpstr>
      <vt:lpstr>PAYLAŞIM</vt:lpstr>
      <vt:lpstr>PowerPoint Sunusu</vt:lpstr>
      <vt:lpstr>ÖNERİLER</vt:lpstr>
      <vt:lpstr>PowerPoint Sunusu</vt:lpstr>
    </vt:vector>
  </TitlesOfParts>
  <Company>rocco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OLUMLU DAVRANIŞLARI ARTTIRMA</dc:title>
  <dc:creator>Rehberlik</dc:creator>
  <cp:lastModifiedBy>Bilinmeyen Kullanıcı</cp:lastModifiedBy>
  <cp:revision>68</cp:revision>
  <dcterms:created xsi:type="dcterms:W3CDTF">2018-02-09T05:28:54Z</dcterms:created>
  <dcterms:modified xsi:type="dcterms:W3CDTF">2019-05-02T07:49:50Z</dcterms:modified>
</cp:coreProperties>
</file>